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7" d="100"/>
          <a:sy n="37" d="100"/>
        </p:scale>
        <p:origin x="176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3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8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6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1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5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2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6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3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7C56-EECC-4A69-8C7B-D4E657953EC8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671E3-513E-420A-A86E-2DD4B9AC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9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R.S.F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Doping in Sports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Dr. KWIHANGANA Prosper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9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Why Anti-Doping Matters: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/>
              <a:t>Fair Play:</a:t>
            </a:r>
            <a:r>
              <a:rPr lang="en-US" dirty="0"/>
              <a:t> Anti-doping measures ensure that all athletes compete on an equal footing, without the influence of performance-enhancing substances</a:t>
            </a:r>
            <a:r>
              <a:rPr lang="en-US" dirty="0" smtClean="0"/>
              <a:t>.</a:t>
            </a:r>
          </a:p>
          <a:p>
            <a:pPr lvl="0"/>
            <a:r>
              <a:rPr lang="en-US" b="1" dirty="0"/>
              <a:t>Health and Safety:</a:t>
            </a:r>
            <a:r>
              <a:rPr lang="en-US" dirty="0"/>
              <a:t> Athletes' well-being is safeguarded by preventing the use of harmful substances that can have serious health </a:t>
            </a:r>
            <a:r>
              <a:rPr lang="en-US" dirty="0" smtClean="0"/>
              <a:t>consequences</a:t>
            </a:r>
          </a:p>
          <a:p>
            <a:r>
              <a:rPr lang="en-US" b="1" dirty="0"/>
              <a:t>Integrity of Sport:</a:t>
            </a:r>
            <a:r>
              <a:rPr lang="en-US" dirty="0"/>
              <a:t> Upholding anti-doping principles maintains the credibility of sports, encouraging trust from fans, sponsors, and the broader community.</a:t>
            </a:r>
          </a:p>
          <a:p>
            <a:r>
              <a:rPr lang="en-US" b="1" dirty="0"/>
              <a:t>Preserving Olympic Values:</a:t>
            </a:r>
            <a:r>
              <a:rPr lang="en-US" dirty="0"/>
              <a:t> Anti-doping aligns with the Olympic spirit of promoting excellence, respect, and friendship through clean competition.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7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Key Principles of Anti-Doping: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Prohibition:</a:t>
            </a:r>
            <a:r>
              <a:rPr lang="en-US" dirty="0"/>
              <a:t> The World Anti-Doping Agency (WADA) establishes a list of prohibited substances and methods that athletes must avoid</a:t>
            </a:r>
            <a:r>
              <a:rPr lang="en-US" dirty="0" smtClean="0"/>
              <a:t>.</a:t>
            </a:r>
          </a:p>
          <a:p>
            <a:r>
              <a:rPr lang="en-US" b="1" dirty="0"/>
              <a:t>Testing:</a:t>
            </a:r>
            <a:r>
              <a:rPr lang="en-US" dirty="0"/>
              <a:t> Athletes undergo random and targeted drug tests to detect the presence of banned substances.</a:t>
            </a:r>
          </a:p>
          <a:p>
            <a:pPr lvl="0"/>
            <a:r>
              <a:rPr lang="en-US" b="1" dirty="0"/>
              <a:t>Therapeutic Use Exemptions (TUEs):</a:t>
            </a:r>
            <a:r>
              <a:rPr lang="en-US" dirty="0"/>
              <a:t> Athletes with legitimate medical needs can apply for permission to use prohibited substances if medically </a:t>
            </a:r>
            <a:r>
              <a:rPr lang="en-US" dirty="0" smtClean="0"/>
              <a:t>necessary</a:t>
            </a:r>
          </a:p>
          <a:p>
            <a:pPr lvl="0"/>
            <a:r>
              <a:rPr lang="en-US" b="1" dirty="0"/>
              <a:t>Education:</a:t>
            </a:r>
            <a:r>
              <a:rPr lang="en-US" dirty="0"/>
              <a:t> Comprehensive education programs ensure that athletes, coaches, and support staff are aware of anti-doping rules and the risks associated with </a:t>
            </a:r>
            <a:r>
              <a:rPr lang="en-US" dirty="0" smtClean="0"/>
              <a:t>doping</a:t>
            </a:r>
          </a:p>
          <a:p>
            <a:pPr lvl="0"/>
            <a:r>
              <a:rPr lang="en-US" b="1" dirty="0"/>
              <a:t>Sanctions:</a:t>
            </a:r>
            <a:r>
              <a:rPr lang="en-US" dirty="0"/>
              <a:t> Those who violate anti-doping rules face consequences, including suspension and disqualification from competition</a:t>
            </a:r>
          </a:p>
        </p:txBody>
      </p:sp>
    </p:spTree>
    <p:extLst>
      <p:ext uri="{BB962C8B-B14F-4D97-AF65-F5344CB8AC3E}">
        <p14:creationId xmlns:p14="http://schemas.microsoft.com/office/powerpoint/2010/main" val="345921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The Role of the Rwanda Swimming Federation: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Education and Awareness:</a:t>
            </a:r>
            <a:r>
              <a:rPr lang="en-US" dirty="0"/>
              <a:t> Implement a robust anti-doping education program to ensure all athletes and stakeholders are informed about the risks, rules, and consequences of </a:t>
            </a:r>
            <a:r>
              <a:rPr lang="en-US" dirty="0" smtClean="0"/>
              <a:t>doping</a:t>
            </a:r>
          </a:p>
          <a:p>
            <a:r>
              <a:rPr lang="en-US" b="1" dirty="0"/>
              <a:t>Collaboration:</a:t>
            </a:r>
            <a:r>
              <a:rPr lang="en-US" dirty="0"/>
              <a:t> Work closely with national and international anti-doping organizations to ensure compliance with regulations and effective testing procedures</a:t>
            </a:r>
            <a:r>
              <a:rPr lang="en-US" dirty="0" smtClean="0"/>
              <a:t>.</a:t>
            </a:r>
          </a:p>
          <a:p>
            <a:pPr lvl="0"/>
            <a:r>
              <a:rPr lang="en-US" b="1" dirty="0"/>
              <a:t>Testing Protocols:</a:t>
            </a:r>
            <a:r>
              <a:rPr lang="en-US" dirty="0"/>
              <a:t> Establish clear guidelines for drug testing during competitions and training periods to maintain a high level of transparency and fairness.</a:t>
            </a:r>
          </a:p>
          <a:p>
            <a:r>
              <a:rPr lang="en-US" b="1" dirty="0"/>
              <a:t>Support for Clean Athletes:</a:t>
            </a:r>
            <a:r>
              <a:rPr lang="en-US" dirty="0"/>
              <a:t> Provide resources and support to athletes who prioritize clean competition, including guidance on legal supplements and safe training practices</a:t>
            </a:r>
          </a:p>
        </p:txBody>
      </p:sp>
    </p:spTree>
    <p:extLst>
      <p:ext uri="{BB962C8B-B14F-4D97-AF65-F5344CB8AC3E}">
        <p14:creationId xmlns:p14="http://schemas.microsoft.com/office/powerpoint/2010/main" val="61102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Conclusion: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Anti-doping efforts are essential for maintaining the integrity of sports and upholding the values of fair play, health, and competition</a:t>
            </a:r>
            <a:r>
              <a:rPr lang="en-US" dirty="0" smtClean="0"/>
              <a:t>.</a:t>
            </a:r>
          </a:p>
          <a:p>
            <a:r>
              <a:rPr lang="en-US" dirty="0"/>
              <a:t>The Rwanda Swimming Federation plays a critical role in educating athletes, coaches, and stakeholders about anti-doping rules and ensuring compliance.</a:t>
            </a:r>
          </a:p>
          <a:p>
            <a:pPr lvl="0"/>
            <a:r>
              <a:rPr lang="en-US" dirty="0"/>
              <a:t>By working together, we can create a clean and transparent sports environment that inspires pride, trust, and excellence in Rwandan swimming.</a:t>
            </a:r>
          </a:p>
        </p:txBody>
      </p:sp>
    </p:spTree>
    <p:extLst>
      <p:ext uri="{BB962C8B-B14F-4D97-AF65-F5344CB8AC3E}">
        <p14:creationId xmlns:p14="http://schemas.microsoft.com/office/powerpoint/2010/main" val="4024876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Thank you for your attention. 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Let's join hands to promote clean sports and uphold the true spirit of competition!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7431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Definition </a:t>
            </a:r>
          </a:p>
          <a:p>
            <a:r>
              <a:rPr lang="en-US" dirty="0" smtClean="0"/>
              <a:t>Why people dope?</a:t>
            </a:r>
          </a:p>
          <a:p>
            <a:r>
              <a:rPr lang="en-US" dirty="0" smtClean="0"/>
              <a:t>Doping’s several effects</a:t>
            </a:r>
          </a:p>
          <a:p>
            <a:r>
              <a:rPr lang="en-US" dirty="0" smtClean="0"/>
              <a:t>Male and female effects </a:t>
            </a:r>
          </a:p>
          <a:p>
            <a:r>
              <a:rPr lang="en-US" dirty="0" smtClean="0"/>
              <a:t>Example case</a:t>
            </a:r>
          </a:p>
          <a:p>
            <a:r>
              <a:rPr lang="en-US" dirty="0" smtClean="0"/>
              <a:t>Why Anti-Doping Matters</a:t>
            </a:r>
          </a:p>
          <a:p>
            <a:r>
              <a:rPr lang="en-US" dirty="0" smtClean="0"/>
              <a:t>Key Principles of Anti-Doping</a:t>
            </a:r>
          </a:p>
          <a:p>
            <a:r>
              <a:rPr lang="en-US" dirty="0" smtClean="0"/>
              <a:t>Conclusion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585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Sports can teach to young adults so many valuable Lessons :</a:t>
            </a:r>
          </a:p>
          <a:p>
            <a:r>
              <a:rPr lang="en-US" dirty="0" smtClean="0"/>
              <a:t>1 the value of had work, teamwork, dealing with focus , consistency and on and on .</a:t>
            </a:r>
          </a:p>
          <a:p>
            <a:r>
              <a:rPr lang="en-US" dirty="0" smtClean="0"/>
              <a:t>2 to have this undermined by doping among those athletes we most admire alone makes doping unacceptable </a:t>
            </a:r>
          </a:p>
          <a:p>
            <a:r>
              <a:rPr lang="en-US" dirty="0" smtClean="0"/>
              <a:t>It is cheating , pure and simple ,and that is wring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0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Doping is: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drug taken by an athlete to improve performance </a:t>
            </a:r>
          </a:p>
          <a:p>
            <a:r>
              <a:rPr lang="en-US" dirty="0" smtClean="0"/>
              <a:t>Anabolic steroids</a:t>
            </a:r>
          </a:p>
          <a:p>
            <a:r>
              <a:rPr lang="en-US" dirty="0" smtClean="0"/>
              <a:t>Blood booster such as erythropoietin </a:t>
            </a:r>
          </a:p>
          <a:p>
            <a:r>
              <a:rPr lang="en-US" dirty="0" smtClean="0"/>
              <a:t>Beta blockers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0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Why people dope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effect </a:t>
            </a:r>
          </a:p>
          <a:p>
            <a:r>
              <a:rPr lang="en-US" dirty="0" smtClean="0"/>
              <a:t>Artificially enhancement </a:t>
            </a:r>
          </a:p>
          <a:p>
            <a:r>
              <a:rPr lang="en-US" dirty="0" smtClean="0"/>
              <a:t>Exerts a therapeutic effect </a:t>
            </a:r>
          </a:p>
          <a:p>
            <a:r>
              <a:rPr lang="en-US" dirty="0" smtClean="0"/>
              <a:t>Develop physiques that stretch limits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5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Doping’s several effects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Premature heart disease </a:t>
            </a:r>
          </a:p>
          <a:p>
            <a:r>
              <a:rPr lang="en-US" dirty="0" smtClean="0"/>
              <a:t>Mood disorders or </a:t>
            </a:r>
            <a:r>
              <a:rPr lang="en-US" dirty="0" err="1" smtClean="0"/>
              <a:t>roid</a:t>
            </a:r>
            <a:r>
              <a:rPr lang="en-US" dirty="0" smtClean="0"/>
              <a:t> rage </a:t>
            </a:r>
          </a:p>
          <a:p>
            <a:r>
              <a:rPr lang="en-US" dirty="0" smtClean="0"/>
              <a:t>Hepatocellular Damage </a:t>
            </a:r>
          </a:p>
          <a:p>
            <a:r>
              <a:rPr lang="en-US" dirty="0" smtClean="0"/>
              <a:t>Cardiovascular disease </a:t>
            </a:r>
          </a:p>
          <a:p>
            <a:r>
              <a:rPr lang="en-US" dirty="0" smtClean="0"/>
              <a:t>It also can </a:t>
            </a:r>
            <a:r>
              <a:rPr lang="en-US" dirty="0"/>
              <a:t>l</a:t>
            </a:r>
            <a:r>
              <a:rPr lang="en-US" dirty="0" smtClean="0"/>
              <a:t>ead to some cancers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6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Doping’s several effects (2)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Arrhythmia</a:t>
            </a:r>
          </a:p>
          <a:p>
            <a:r>
              <a:rPr lang="en-US" dirty="0" smtClean="0"/>
              <a:t>Psychological Disturbance </a:t>
            </a:r>
          </a:p>
          <a:p>
            <a:r>
              <a:rPr lang="en-US" dirty="0" smtClean="0"/>
              <a:t>Musculoskeletal effects </a:t>
            </a:r>
          </a:p>
          <a:p>
            <a:r>
              <a:rPr lang="en-US" dirty="0" smtClean="0"/>
              <a:t>Increased mortality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8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Male and female effects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Impotence with chronic or repeated use.</a:t>
            </a:r>
          </a:p>
          <a:p>
            <a:r>
              <a:rPr lang="en-US" dirty="0" smtClean="0"/>
              <a:t>There testicular starts to shrink.</a:t>
            </a:r>
          </a:p>
          <a:p>
            <a:r>
              <a:rPr lang="en-US" dirty="0" smtClean="0"/>
              <a:t>They </a:t>
            </a:r>
            <a:r>
              <a:rPr lang="en-US" dirty="0"/>
              <a:t>s</a:t>
            </a:r>
            <a:r>
              <a:rPr lang="en-US" dirty="0" smtClean="0"/>
              <a:t>tart to get a breast enlargement.</a:t>
            </a:r>
          </a:p>
          <a:p>
            <a:r>
              <a:rPr lang="en-US" dirty="0" smtClean="0"/>
              <a:t>They also start to have a prostatic enlargement.</a:t>
            </a:r>
          </a:p>
          <a:p>
            <a:r>
              <a:rPr lang="en-US" dirty="0" smtClean="0"/>
              <a:t>Reduction of sperm production </a:t>
            </a:r>
          </a:p>
          <a:p>
            <a:r>
              <a:rPr lang="en-US" dirty="0" smtClean="0"/>
              <a:t>Lastly, premature baldness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Female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They start to look manlier, or masculinization/ hirsutism. </a:t>
            </a:r>
          </a:p>
          <a:p>
            <a:r>
              <a:rPr lang="en-US" dirty="0" smtClean="0"/>
              <a:t>Start to grow excessive hair growth on the face &amp; body </a:t>
            </a:r>
          </a:p>
          <a:p>
            <a:r>
              <a:rPr lang="en-US" dirty="0" smtClean="0"/>
              <a:t>Abnormal menstrual cycles </a:t>
            </a:r>
          </a:p>
          <a:p>
            <a:r>
              <a:rPr lang="en-US" dirty="0" smtClean="0"/>
              <a:t>Their breast starts to reduce in size.</a:t>
            </a:r>
          </a:p>
          <a:p>
            <a:r>
              <a:rPr lang="en-US" dirty="0" smtClean="0"/>
              <a:t>There vocal cords start to thicken which causes the deepening of the voice </a:t>
            </a:r>
          </a:p>
          <a:p>
            <a:r>
              <a:rPr lang="en-US" dirty="0" smtClean="0"/>
              <a:t>Some women get polycystic ovarian syndrome, which is a genetic disease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6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1094" y="-4501467"/>
            <a:ext cx="17670780" cy="873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9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666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R.S.F Doping in Sports</vt:lpstr>
      <vt:lpstr>AGENDA</vt:lpstr>
      <vt:lpstr>INTRODUCTION </vt:lpstr>
      <vt:lpstr>Doping is:</vt:lpstr>
      <vt:lpstr>Why people dope</vt:lpstr>
      <vt:lpstr>Doping’s several effects </vt:lpstr>
      <vt:lpstr>Doping’s several effects (2)</vt:lpstr>
      <vt:lpstr>Male and female effects </vt:lpstr>
      <vt:lpstr>Example </vt:lpstr>
      <vt:lpstr>Why Anti-Doping Matters:</vt:lpstr>
      <vt:lpstr>Key Principles of Anti-Doping:</vt:lpstr>
      <vt:lpstr>The Role of the Rwanda Swimming Federation:</vt:lpstr>
      <vt:lpstr>Conclusion:</vt:lpstr>
      <vt:lpstr>Thank you for your attention.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R.S.F Doping in Sports</dc:title>
  <dc:creator>user</dc:creator>
  <cp:lastModifiedBy>user</cp:lastModifiedBy>
  <cp:revision>11</cp:revision>
  <dcterms:created xsi:type="dcterms:W3CDTF">2023-08-19T17:09:32Z</dcterms:created>
  <dcterms:modified xsi:type="dcterms:W3CDTF">2023-08-19T19:16:53Z</dcterms:modified>
</cp:coreProperties>
</file>